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3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331720"/>
            <a:ext cx="12191695" cy="196596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2331720"/>
            <a:ext cx="12191695" cy="508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297680"/>
            <a:ext cx="12191695" cy="254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10607040" cy="17830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6000" b="1" i="0">
                <a:solidFill>
                  <a:srgbClr val="FFFFFF"/>
                </a:solidFill>
                <a:latin typeface="Verdana"/>
              </a:rPr>
              <a:t>XPath 2.0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200" b="0" i="0">
                <a:solidFill>
                  <a:srgbClr val="D4E6F4"/>
                </a:solidFill>
                <a:latin typeface="Verdana"/>
              </a:rPr>
              <a:t>XML Path Language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461772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1">
                <a:solidFill>
                  <a:srgbClr val="D4E6F4"/>
                </a:solidFill>
                <a:latin typeface="Verdana"/>
              </a:rPr>
              <a:t>Navigating and querying XML — the engine behind XSLT 2.0 and XQuery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98932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XML  PRODUCTIVITY  THROUGH  INNOVATION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CHEAT SHEET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Recap: XPath 2.0 Essentials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554480"/>
            <a:ext cx="5486400" cy="3291840"/>
          </a:xfrm>
          <a:prstGeom prst="rect">
            <a:avLst/>
          </a:prstGeom>
          <a:solidFill>
            <a:srgbClr val="E8F0F1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554480"/>
            <a:ext cx="54864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600200"/>
            <a:ext cx="512064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Path idioms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121408"/>
            <a:ext cx="5084064" cy="2615184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400" b="1" i="0">
                <a:solidFill>
                  <a:srgbClr val="CC0000"/>
                </a:solidFill>
                <a:latin typeface="Consolas"/>
              </a:rPr>
              <a:t>/root/child</a:t>
            </a:r>
            <a:r>
              <a:rPr sz="1350" b="0" i="0">
                <a:solidFill>
                  <a:srgbClr val="454545"/>
                </a:solidFill>
                <a:latin typeface="Verdana"/>
              </a:rPr>
              <a:t>    absolute path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400" b="1" i="0">
                <a:solidFill>
                  <a:srgbClr val="CC0000"/>
                </a:solidFill>
                <a:latin typeface="Consolas"/>
              </a:rPr>
              <a:t>//name</a:t>
            </a:r>
            <a:r>
              <a:rPr sz="1350" b="0" i="0">
                <a:solidFill>
                  <a:srgbClr val="454545"/>
                </a:solidFill>
                <a:latin typeface="Verdana"/>
              </a:rPr>
              <a:t>    any depth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400" b="1" i="0">
                <a:solidFill>
                  <a:srgbClr val="CC0000"/>
                </a:solidFill>
                <a:latin typeface="Consolas"/>
              </a:rPr>
              <a:t>@attr</a:t>
            </a:r>
            <a:r>
              <a:rPr sz="1350" b="0" i="0">
                <a:solidFill>
                  <a:srgbClr val="454545"/>
                </a:solidFill>
                <a:latin typeface="Verdana"/>
              </a:rPr>
              <a:t>    attribute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400" b="1" i="0">
                <a:solidFill>
                  <a:srgbClr val="CC0000"/>
                </a:solidFill>
                <a:latin typeface="Consolas"/>
              </a:rPr>
              <a:t>.   ..</a:t>
            </a:r>
            <a:r>
              <a:rPr sz="1350" b="0" i="0">
                <a:solidFill>
                  <a:srgbClr val="454545"/>
                </a:solidFill>
                <a:latin typeface="Verdana"/>
              </a:rPr>
              <a:t>    self / parent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400" b="1" i="0">
                <a:solidFill>
                  <a:srgbClr val="CC0000"/>
                </a:solidFill>
                <a:latin typeface="Consolas"/>
              </a:rPr>
              <a:t>[n]   [@id='x']</a:t>
            </a:r>
            <a:r>
              <a:rPr sz="1350" b="0" i="0">
                <a:solidFill>
                  <a:srgbClr val="454545"/>
                </a:solidFill>
                <a:latin typeface="Verdana"/>
              </a:rPr>
              <a:t>    predicates</a:t>
            </a:r>
          </a:p>
          <a:p>
            <a:pPr algn="l">
              <a:spcBef>
                <a:spcPts val="0"/>
              </a:spcBef>
              <a:spcAft>
                <a:spcPts val="1100"/>
              </a:spcAft>
            </a:pPr>
            <a:r>
              <a:rPr sz="1400" b="1" i="0">
                <a:solidFill>
                  <a:srgbClr val="CC0000"/>
                </a:solidFill>
                <a:latin typeface="Consolas"/>
              </a:rPr>
              <a:t>text()</a:t>
            </a:r>
            <a:r>
              <a:rPr sz="1350" b="0" i="0">
                <a:solidFill>
                  <a:srgbClr val="454545"/>
                </a:solidFill>
                <a:latin typeface="Verdana"/>
              </a:rPr>
              <a:t>    text nodes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63640" y="1554480"/>
            <a:ext cx="5486400" cy="329184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63640" y="1554480"/>
            <a:ext cx="73152" cy="329184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64808" y="1645920"/>
            <a:ext cx="5193792" cy="31089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Worked examples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//book[@lang='en']/title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sum(//price)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count(//book)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distinct-values(//author)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//section[position() le 3]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5074920"/>
            <a:ext cx="11201400" cy="1097280"/>
          </a:xfrm>
          <a:prstGeom prst="rect">
            <a:avLst/>
          </a:prstGeom>
          <a:solidFill>
            <a:srgbClr val="E8F0F1"/>
          </a:solidFill>
          <a:ln w="19050">
            <a:solidFill>
              <a:srgbClr val="FF9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5074920"/>
            <a:ext cx="91440" cy="109728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5166360"/>
            <a:ext cx="10607040" cy="91440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50" b="1" i="0">
                <a:solidFill>
                  <a:srgbClr val="006699"/>
                </a:solidFill>
                <a:latin typeface="Verdana"/>
              </a:rPr>
              <a:t>Key concepts:  </a:t>
            </a:r>
            <a:r>
              <a:rPr sz="1450" b="0" i="0">
                <a:solidFill>
                  <a:srgbClr val="454545"/>
                </a:solidFill>
                <a:latin typeface="Consolas"/>
              </a:rPr>
              <a:t>sequence · item · node · axis · step · predicate · context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0" i="1">
                <a:solidFill>
                  <a:srgbClr val="454545"/>
                </a:solidFill>
                <a:latin typeface="Verdana"/>
              </a:rPr>
              <a:t>XPath powers XSLT 2.0 and XQuery — see the XSLT 2.0 deck.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XPath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XML Path Language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DEFINITION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What is XPath?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858000" cy="46634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 compact expression language for navigating an XML tree, selecting nodes, and computing values.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Not written in XML — a terse, path-like syntax embedded inside a host language.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The shared foundation of XSLT 2.0 and XQuery 1.0.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 W3C Recommendation — XPath 1.0 (1999), XPath 2.0 (2007); 2.0 is a near-superset of 1.0.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Every expression is evaluated against a context — a current item, position and size.</a:t>
            </a:r>
          </a:p>
        </p:txBody>
      </p:sp>
      <p:sp>
        <p:nvSpPr>
          <p:cNvPr id="7" name="Rectangle 6"/>
          <p:cNvSpPr/>
          <p:nvPr/>
        </p:nvSpPr>
        <p:spPr>
          <a:xfrm>
            <a:off x="7818120" y="1600200"/>
            <a:ext cx="3931920" cy="2468880"/>
          </a:xfrm>
          <a:prstGeom prst="rect">
            <a:avLst/>
          </a:prstGeom>
          <a:solidFill>
            <a:srgbClr val="E8F0F1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818120" y="1600200"/>
            <a:ext cx="393192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001000" y="1645920"/>
            <a:ext cx="356616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At a glance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19288" y="2167128"/>
            <a:ext cx="3529584" cy="1792224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W3C Rec:  </a:t>
            </a:r>
            <a:r>
              <a:rPr sz="1250" b="1" i="0">
                <a:solidFill>
                  <a:srgbClr val="006699"/>
                </a:solidFill>
                <a:latin typeface="Verdana"/>
              </a:rPr>
              <a:t>2007 (2.0)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Data model:  </a:t>
            </a:r>
            <a:r>
              <a:rPr sz="1250" b="1" i="0">
                <a:solidFill>
                  <a:srgbClr val="006699"/>
                </a:solidFill>
                <a:latin typeface="Verdana"/>
              </a:rPr>
              <a:t>XDM (sequences)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Used by:  </a:t>
            </a:r>
            <a:r>
              <a:rPr sz="1250" b="1" i="0">
                <a:solidFill>
                  <a:srgbClr val="006699"/>
                </a:solidFill>
                <a:latin typeface="Verdana"/>
              </a:rPr>
              <a:t>XSLT · XQuery · XForms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Syntax:  </a:t>
            </a:r>
            <a:r>
              <a:rPr sz="1250" b="1" i="0">
                <a:solidFill>
                  <a:srgbClr val="006699"/>
                </a:solidFill>
                <a:latin typeface="Verdana"/>
              </a:rPr>
              <a:t>non-XML expression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XPath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XML Path Language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XDM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The Data Model: Everything is a Sequence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03504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XPath 2.0 runs on the XQuery &amp; XPath Data Model (XDM).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Every value is a sequence of zero or more items.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An item is either a node or a typed atomic value (xs:string, xs:integer, xs:date …).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Sequences are ordered and flat — they never nest. () is the empty sequence; a single item is a sequence of length 1.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006699"/>
                </a:solidFill>
                <a:latin typeface="Verdana"/>
              </a:rPr>
              <a:t>1.0's “node-set” is gone, replaced by typed sequences.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720840" y="1508760"/>
            <a:ext cx="5029200" cy="420624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720840" y="1508760"/>
            <a:ext cx="73152" cy="420624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922008" y="1600200"/>
            <a:ext cx="4736592" cy="40233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Sequences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333333"/>
                </a:solidFill>
                <a:latin typeface="Consolas"/>
              </a:rPr>
              <a:t>(1, 2, 3)      three integers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333333"/>
                </a:solidFill>
                <a:latin typeface="Consolas"/>
              </a:rPr>
              <a:t>("a", "b")     two strings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333333"/>
                </a:solidFill>
                <a:latin typeface="Consolas"/>
              </a:rPr>
              <a:t>//book         a node sequence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333333"/>
                </a:solidFill>
                <a:latin typeface="Consolas"/>
              </a:rPr>
              <a:t>()             the empty seq.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333333"/>
                </a:solidFill>
                <a:latin typeface="Consolas"/>
              </a:rPr>
              <a:t>(1 to 5)       =&gt; 1,2,3,4,5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333333"/>
                </a:solidFill>
                <a:latin typeface="Consolas"/>
              </a:rPr>
              <a:t>5              a 1-item seq.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XPath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XML Path Language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HOW XPATH SEES A DOCUMENT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The Tree: Node Kinds &amp; Context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585216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An XML document is modeled as a tree of seven node kinds.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800" b="0" i="0">
                <a:solidFill>
                  <a:srgbClr val="454545"/>
                </a:solidFill>
                <a:latin typeface="Verdana"/>
              </a:rPr>
              <a:t>Every expression runs relative to a context:</a:t>
            </a:r>
          </a:p>
          <a:p>
            <a:pPr lvl="1" algn="l">
              <a:spcBef>
                <a:spcPts val="0"/>
              </a:spcBef>
              <a:spcAft>
                <a:spcPts val="5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.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the current item.</a:t>
            </a:r>
          </a:p>
          <a:p>
            <a:pPr lvl="1" algn="l">
              <a:spcBef>
                <a:spcPts val="0"/>
              </a:spcBef>
              <a:spcAft>
                <a:spcPts val="5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position()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the context position.</a:t>
            </a:r>
          </a:p>
          <a:p>
            <a:pPr lvl="1"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last()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the context size.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Results come back in document order — the order nodes appear in the source.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12280" y="1600200"/>
            <a:ext cx="4937760" cy="4206240"/>
          </a:xfrm>
          <a:prstGeom prst="rect">
            <a:avLst/>
          </a:prstGeom>
          <a:solidFill>
            <a:srgbClr val="E8F0F1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12280" y="1600200"/>
            <a:ext cx="493776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995160" y="1645920"/>
            <a:ext cx="457200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The 7 node kinds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13448" y="2167128"/>
            <a:ext cx="4535424" cy="3529584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300" b="1" i="0">
                <a:solidFill>
                  <a:srgbClr val="006699"/>
                </a:solidFill>
                <a:latin typeface="Consolas"/>
              </a:rPr>
              <a:t>document</a:t>
            </a:r>
            <a:r>
              <a:rPr sz="1250" b="0" i="0">
                <a:solidFill>
                  <a:srgbClr val="454545"/>
                </a:solidFill>
                <a:latin typeface="Verdana"/>
              </a:rPr>
              <a:t>  —  the whole tree's root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300" b="1" i="0">
                <a:solidFill>
                  <a:srgbClr val="006699"/>
                </a:solidFill>
                <a:latin typeface="Consolas"/>
              </a:rPr>
              <a:t>element</a:t>
            </a:r>
            <a:r>
              <a:rPr sz="1250" b="0" i="0">
                <a:solidFill>
                  <a:srgbClr val="454545"/>
                </a:solidFill>
                <a:latin typeface="Verdana"/>
              </a:rPr>
              <a:t>  —  &lt;tag&gt; … &lt;/tag&gt;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300" b="1" i="0">
                <a:solidFill>
                  <a:srgbClr val="006699"/>
                </a:solidFill>
                <a:latin typeface="Consolas"/>
              </a:rPr>
              <a:t>attribute</a:t>
            </a:r>
            <a:r>
              <a:rPr sz="1250" b="0" i="0">
                <a:solidFill>
                  <a:srgbClr val="454545"/>
                </a:solidFill>
                <a:latin typeface="Verdana"/>
              </a:rPr>
              <a:t>  —  name="value"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300" b="1" i="0">
                <a:solidFill>
                  <a:srgbClr val="006699"/>
                </a:solidFill>
                <a:latin typeface="Consolas"/>
              </a:rPr>
              <a:t>text</a:t>
            </a:r>
            <a:r>
              <a:rPr sz="1250" b="0" i="0">
                <a:solidFill>
                  <a:srgbClr val="454545"/>
                </a:solidFill>
                <a:latin typeface="Verdana"/>
              </a:rPr>
              <a:t>  —  character data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300" b="1" i="0">
                <a:solidFill>
                  <a:srgbClr val="006699"/>
                </a:solidFill>
                <a:latin typeface="Consolas"/>
              </a:rPr>
              <a:t>comment</a:t>
            </a:r>
            <a:r>
              <a:rPr sz="1250" b="0" i="0">
                <a:solidFill>
                  <a:srgbClr val="454545"/>
                </a:solidFill>
                <a:latin typeface="Verdana"/>
              </a:rPr>
              <a:t>  —  &lt;!-- … --&gt;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300" b="1" i="0">
                <a:solidFill>
                  <a:srgbClr val="006699"/>
                </a:solidFill>
                <a:latin typeface="Consolas"/>
              </a:rPr>
              <a:t>processing-instruction</a:t>
            </a:r>
            <a:r>
              <a:rPr sz="1250" b="0" i="0">
                <a:solidFill>
                  <a:srgbClr val="454545"/>
                </a:solidFill>
                <a:latin typeface="Verdana"/>
              </a:rPr>
              <a:t>  —  &lt;?target …?&gt;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300" b="1" i="0">
                <a:solidFill>
                  <a:srgbClr val="006699"/>
                </a:solidFill>
                <a:latin typeface="Consolas"/>
              </a:rPr>
              <a:t>namespace</a:t>
            </a:r>
            <a:r>
              <a:rPr sz="1250" b="0" i="0">
                <a:solidFill>
                  <a:srgbClr val="454545"/>
                </a:solidFill>
                <a:latin typeface="Verdana"/>
              </a:rPr>
              <a:t>  —  (legacy)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XPath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XML Path Language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SELECTING NODES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Location Paths &amp; Axes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03504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8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 path is a series of steps separated by /.</a:t>
            </a:r>
          </a:p>
          <a:p>
            <a:pPr lvl="1" algn="l">
              <a:spcBef>
                <a:spcPts val="0"/>
              </a:spcBef>
              <a:spcAft>
                <a:spcPts val="1200"/>
              </a:spcAft>
            </a:pPr>
            <a:r>
              <a:rPr sz="1500" b="1" i="0">
                <a:solidFill>
                  <a:srgbClr val="CC0000"/>
                </a:solidFill>
                <a:latin typeface="Consolas"/>
              </a:rPr>
              <a:t>axis::node-test[predicate]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// searches at any depth (descendant-or-self).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0" i="0">
                <a:solidFill>
                  <a:srgbClr val="454545"/>
                </a:solidFill>
                <a:latin typeface="Verdana"/>
              </a:rPr>
              <a:t>Common axes:</a:t>
            </a:r>
          </a:p>
          <a:p>
            <a:pPr lvl="1" algn="l"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child (default) · descendant · parent (..) · ancestor · attribute (@) · self (.) · following-sibling · preceding-sibling · descendant-or-self</a:t>
            </a:r>
          </a:p>
        </p:txBody>
      </p:sp>
      <p:sp>
        <p:nvSpPr>
          <p:cNvPr id="7" name="Rectangle 6"/>
          <p:cNvSpPr/>
          <p:nvPr/>
        </p:nvSpPr>
        <p:spPr>
          <a:xfrm>
            <a:off x="6812280" y="1508760"/>
            <a:ext cx="4937760" cy="438912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12280" y="1508760"/>
            <a:ext cx="73152" cy="438912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013448" y="1600200"/>
            <a:ext cx="4645152" cy="4206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Path examples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/catalog/book      child steps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//title            any depth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book/@id           an attribute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//book[price&gt;30]   predicate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ancestor::section  an axis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*[2]               2nd element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//a | //b          union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XPath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XML Path Language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CHEAT SHEET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Path Syntax Quick Reference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1463040"/>
          <a:ext cx="10881360" cy="4224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0480"/>
                <a:gridCol w="7040880"/>
              </a:tblGrid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500" b="1">
                          <a:solidFill>
                            <a:srgbClr val="FFFFFF"/>
                          </a:solidFill>
                          <a:latin typeface="Verdana"/>
                        </a:rPr>
                        <a:t>Symbol</a:t>
                      </a:r>
                    </a:p>
                  </a:txBody>
                  <a:tcPr anchor="ctr" marL="109728" marR="73152" marT="12700" marB="12700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500" b="1">
                          <a:solidFill>
                            <a:srgbClr val="FFFFFF"/>
                          </a:solidFill>
                          <a:latin typeface="Verdana"/>
                        </a:rPr>
                        <a:t>Meaning</a:t>
                      </a:r>
                    </a:p>
                  </a:txBody>
                  <a:tcPr anchor="ctr" marL="109728" marR="73152" marT="12700" marB="12700">
                    <a:solidFill>
                      <a:srgbClr val="006699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/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Child step  (leading / = document root)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//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Descendant-or-self — match at any depth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.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The context (current) node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..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The parent node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@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An attribute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*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Wildcard — any element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[ … ]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Predicate — filter the selection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|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Union of two node sequences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node()  text()  comment()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Node tests by kind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position()  last()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Context position and size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XPath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XML Path Language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BEYOND 1.0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What's New in XPath 2.0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54480"/>
            <a:ext cx="10972800" cy="457200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7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700" b="0" i="0">
                <a:solidFill>
                  <a:srgbClr val="454545"/>
                </a:solidFill>
                <a:latin typeface="Verdana"/>
              </a:rPr>
              <a:t>Typed sequences replace node-sets — values carry XML Schema types.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7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700" b="0" i="0">
                <a:solidFill>
                  <a:srgbClr val="454545"/>
                </a:solidFill>
                <a:latin typeface="Verdana"/>
              </a:rPr>
              <a:t>Schema awareness: instance of · cast as · castable as · treat as.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7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700" b="0" i="0">
                <a:solidFill>
                  <a:srgbClr val="454545"/>
                </a:solidFill>
                <a:latin typeface="Verdana"/>
              </a:rPr>
              <a:t>Control expressions inside a path: for…return, if…then…else, some / every…satisfies.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7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700" b="0" i="0">
                <a:solidFill>
                  <a:srgbClr val="454545"/>
                </a:solidFill>
                <a:latin typeface="Verdana"/>
              </a:rPr>
              <a:t>New operators: "to" ranges, value comparisons (eq, ne, lt…), node comparisons (is, &lt;&lt;, &gt;&gt;), idiv, intersect, except.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700" b="0" i="0">
                <a:solidFill>
                  <a:srgbClr val="006699"/>
                </a:solidFill>
                <a:latin typeface="Verdana"/>
              </a:rPr>
              <a:t>A vastly larger built-in function library — including regular expressions (matches, replace, tokenize).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XPath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XML Path Language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COMPUTING, NOT JUST SELECTING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Operators &amp; Control Expressions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12648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1500" b="1" i="0">
                <a:solidFill>
                  <a:srgbClr val="006699"/>
                </a:solidFill>
                <a:latin typeface="Verdana"/>
              </a:rPr>
              <a:t>Arithmetic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400" b="0" i="0">
                <a:solidFill>
                  <a:srgbClr val="CC0000"/>
                </a:solidFill>
                <a:latin typeface="Consolas"/>
              </a:rPr>
              <a:t>+   -   *   div   idiv   mod</a:t>
            </a:r>
          </a:p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1500" b="1" i="0">
                <a:solidFill>
                  <a:srgbClr val="006699"/>
                </a:solidFill>
                <a:latin typeface="Verdana"/>
              </a:rPr>
              <a:t>Value comparison (one item ↔ one item)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400" b="0" i="0">
                <a:solidFill>
                  <a:srgbClr val="CC0000"/>
                </a:solidFill>
                <a:latin typeface="Consolas"/>
              </a:rPr>
              <a:t>eq   ne   lt   le   gt   ge</a:t>
            </a:r>
          </a:p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1500" b="1" i="0">
                <a:solidFill>
                  <a:srgbClr val="006699"/>
                </a:solidFill>
                <a:latin typeface="Verdana"/>
              </a:rPr>
              <a:t>General comparison (existential over a sequence)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400" b="0" i="0">
                <a:solidFill>
                  <a:srgbClr val="CC0000"/>
                </a:solidFill>
                <a:latin typeface="Consolas"/>
              </a:rPr>
              <a:t>=   !=   &lt;   &lt;=   &gt;   &gt;=</a:t>
            </a:r>
          </a:p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1500" b="1" i="0">
                <a:solidFill>
                  <a:srgbClr val="006699"/>
                </a:solidFill>
                <a:latin typeface="Verdana"/>
              </a:rPr>
              <a:t>Node &amp; sequence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CC0000"/>
                </a:solidFill>
                <a:latin typeface="Consolas"/>
              </a:rPr>
              <a:t>is   &lt;&lt;   &gt;&gt;     union | intersect except     1 to 9</a:t>
            </a:r>
          </a:p>
        </p:txBody>
      </p:sp>
      <p:sp>
        <p:nvSpPr>
          <p:cNvPr id="7" name="Rectangle 6"/>
          <p:cNvSpPr/>
          <p:nvPr/>
        </p:nvSpPr>
        <p:spPr>
          <a:xfrm>
            <a:off x="6812280" y="1508760"/>
            <a:ext cx="4937760" cy="448056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12280" y="1508760"/>
            <a:ext cx="73152" cy="448056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013448" y="1600200"/>
            <a:ext cx="4645152" cy="42976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Control expressions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for $b in //book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  return $b/title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if ($x &gt; 0)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  then "pos" else "neg"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some $p in //price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  satisfies $p &gt; 100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every $q in //qty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50" b="0" i="0">
                <a:solidFill>
                  <a:srgbClr val="333333"/>
                </a:solidFill>
                <a:latin typeface="Consolas"/>
              </a:rPr>
              <a:t>  satisfies $q ge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XPath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XML Path Language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100+ FUNCTIONS, SHARED WITH XQUERY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The Built-in Function Library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554480"/>
            <a:ext cx="2743200" cy="3246120"/>
          </a:xfrm>
          <a:prstGeom prst="rect">
            <a:avLst/>
          </a:prstGeom>
          <a:solidFill>
            <a:srgbClr val="FFFFF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554480"/>
            <a:ext cx="27432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591056"/>
            <a:ext cx="256032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Verdana"/>
              </a:rPr>
              <a:t>String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2103120"/>
            <a:ext cx="2432304" cy="2606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concat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substring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string-length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contains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upper-case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tokenize  *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matches  *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replace  *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10712" y="1554480"/>
            <a:ext cx="2743200" cy="3246120"/>
          </a:xfrm>
          <a:prstGeom prst="rect">
            <a:avLst/>
          </a:prstGeom>
          <a:solidFill>
            <a:srgbClr val="FFFFF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410712" y="1554480"/>
            <a:ext cx="27432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02152" y="1591056"/>
            <a:ext cx="256032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Verdana"/>
              </a:rPr>
              <a:t>Numeric &amp; aggregate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75304" y="2103120"/>
            <a:ext cx="2432304" cy="2606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abs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round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floor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ceiling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sum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avg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min / max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count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2784" y="1554480"/>
            <a:ext cx="2743200" cy="3246120"/>
          </a:xfrm>
          <a:prstGeom prst="rect">
            <a:avLst/>
          </a:prstGeom>
          <a:solidFill>
            <a:srgbClr val="FFFFF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72784" y="1554480"/>
            <a:ext cx="27432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4224" y="1591056"/>
            <a:ext cx="256032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Verdana"/>
              </a:rPr>
              <a:t>Sequence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37376" y="2103120"/>
            <a:ext cx="2432304" cy="2606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distinct-values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index-of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subsequence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reverse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exists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empty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insert-before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remove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134856" y="1554480"/>
            <a:ext cx="2743200" cy="3246120"/>
          </a:xfrm>
          <a:prstGeom prst="rect">
            <a:avLst/>
          </a:prstGeom>
          <a:solidFill>
            <a:srgbClr val="FFFFF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34856" y="1554480"/>
            <a:ext cx="27432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26296" y="1591056"/>
            <a:ext cx="256032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50" b="1" i="0">
                <a:solidFill>
                  <a:srgbClr val="FFFFFF"/>
                </a:solidFill>
                <a:latin typeface="Verdana"/>
              </a:rPr>
              <a:t>Node / date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99448" y="2103120"/>
            <a:ext cx="2432304" cy="2606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name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local-name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namespace-uri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root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current-date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current-dateTime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boolean</a:t>
            </a:r>
          </a:p>
          <a:p>
            <a:pPr algn="l">
              <a:spcBef>
                <a:spcPts val="0"/>
              </a:spcBef>
              <a:spcAft>
                <a:spcPts val="70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not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5029200"/>
            <a:ext cx="11201400" cy="1097280"/>
          </a:xfrm>
          <a:prstGeom prst="rect">
            <a:avLst/>
          </a:prstGeom>
          <a:solidFill>
            <a:srgbClr val="E8F0F1"/>
          </a:solidFill>
          <a:ln w="19050">
            <a:solidFill>
              <a:srgbClr val="FF9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48640" y="5029200"/>
            <a:ext cx="91440" cy="109728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68680" y="5120640"/>
            <a:ext cx="10607040" cy="91440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450" b="0" i="0">
                <a:solidFill>
                  <a:srgbClr val="454545"/>
                </a:solidFill>
                <a:latin typeface="Verdana"/>
              </a:rPr>
              <a:t>Functions marked </a:t>
            </a:r>
            <a:r>
              <a:rPr sz="1450" b="1" i="0">
                <a:solidFill>
                  <a:srgbClr val="FF9900"/>
                </a:solidFill>
                <a:latin typeface="Consolas"/>
              </a:rPr>
              <a:t>*</a:t>
            </a:r>
            <a:r>
              <a:rPr sz="1450" b="0" i="0">
                <a:solidFill>
                  <a:srgbClr val="454545"/>
                </a:solidFill>
                <a:latin typeface="Verdana"/>
              </a:rPr>
              <a:t> use regular expressions — new in 2.0.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0" i="1">
                <a:solidFill>
                  <a:srgbClr val="454545"/>
                </a:solidFill>
                <a:latin typeface="Verdana"/>
              </a:rPr>
              <a:t>The same Functions &amp; Operators library is shared with XQuery 1.0.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XPath 2.0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XML Path Language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