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2194560"/>
            <a:ext cx="822960" cy="13716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377440"/>
            <a:ext cx="100584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6000" b="1">
                <a:solidFill>
                  <a:srgbClr val="FFFFFF"/>
                </a:solidFill>
                <a:latin typeface="Calibri"/>
              </a:rPr>
              <a:t>XSLT Templates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0">
                <a:solidFill>
                  <a:srgbClr val="C7D2E0"/>
                </a:solidFill>
                <a:latin typeface="Calibri"/>
              </a:rPr>
              <a:t>A Beginner's Guide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66344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E87422"/>
                </a:solidFill>
                <a:latin typeface="Calibri"/>
              </a:rPr>
              <a:t>Named templates • Parameters • Match by XPath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9AA5B4"/>
                </a:solidFill>
                <a:latin typeface="Calibri"/>
              </a:rPr>
              <a:t>Stylus Studio  •  XSLT 2.0 course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Default parameter values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10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Give a default with select="…" or with element content.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Any XPath expression works — literal, function call, path.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If the caller omits xsl:with-param, the default kicks in.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Great for optional parameters and safe fallbacks.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name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"fmt-date"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&lt;xsl:param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name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"d"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"current-date()"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&lt;xsl:param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name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"pattern"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"'[Y0001]-[M01]-[D01]'"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"format-date($d,$pattern)"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Match templates — the XPath pattern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11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match="…" is a PATTERN — a restricted XPath that describes nodes.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The processor picks the best matching template for each node.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Patterns can name elements, use paths, predicates, or *.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Data-driven: the input shape drives what runs.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"book"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"chapter/title"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"section[@type='intro']"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"*"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</a:t>
            </a:r>
            <a:r>
              <a:rPr sz="1500">
                <a:solidFill>
                  <a:srgbClr val="6B7280"/>
                </a:solidFill>
                <a:latin typeface="Consolas"/>
              </a:rPr>
              <a:t>!</a:t>
            </a:r>
            <a:r>
              <a:rPr sz="1500">
                <a:solidFill>
                  <a:srgbClr val="6B7280"/>
                </a:solidFill>
                <a:latin typeface="Consolas"/>
              </a:rPr>
              <a:t>-</a:t>
            </a:r>
            <a:r>
              <a:rPr sz="1500">
                <a:solidFill>
                  <a:srgbClr val="6B7280"/>
                </a:solidFill>
                <a:latin typeface="Consolas"/>
              </a:rPr>
              <a:t>-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any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element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-</a:t>
            </a:r>
            <a:r>
              <a:rPr sz="1500">
                <a:solidFill>
                  <a:srgbClr val="6B7280"/>
                </a:solidFill>
                <a:latin typeface="Consolas"/>
              </a:rPr>
              <a:t>-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"text()"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xsl:apply-templates — let the processor pick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12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Selects a set of nodes and asks the processor to process each one.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For every node, the processor finds the best matching template.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select="…" chooses which nodes; default is child::node().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Recursion is implicit — templates keep applying down the tree.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"/"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&lt;ul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&lt;xsl:apply-templates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"library/book"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&lt;/ul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"book"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&lt;li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"title"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&lt;/li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Complete example — match &amp; apply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13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Input XML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1737360"/>
            <a:ext cx="3749039" cy="237744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77240" y="1737360"/>
            <a:ext cx="73152" cy="23774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1874520"/>
            <a:ext cx="3474719" cy="21945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&lt;library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&lt;book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&lt;title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  <a:r>
              <a:rPr sz="1300">
                <a:solidFill>
                  <a:srgbClr val="112A3A"/>
                </a:solidFill>
                <a:latin typeface="Consolas"/>
              </a:rPr>
              <a:t>XSLT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&lt;/title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&lt;/book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&lt;book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&lt;title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  <a:r>
              <a:rPr sz="1300">
                <a:solidFill>
                  <a:srgbClr val="112A3A"/>
                </a:solidFill>
                <a:latin typeface="Consolas"/>
              </a:rPr>
              <a:t>XPath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&lt;/title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&lt;/book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&lt;/library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1417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Stylesheet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09160" y="1737360"/>
            <a:ext cx="4206240" cy="429768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709160" y="1737360"/>
            <a:ext cx="73152" cy="429768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892040" y="1874520"/>
            <a:ext cx="3931920" cy="41148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match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"/"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&lt;ul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&lt;xsl:apply-templates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select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"library/book"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&lt;/ul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match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"book"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&lt;li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select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"title"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&lt;/li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1417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Output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98280" y="1737360"/>
            <a:ext cx="2834640" cy="237744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098280" y="1737360"/>
            <a:ext cx="73152" cy="23774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81160" y="1874520"/>
            <a:ext cx="2560320" cy="21945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&lt;ul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&lt;li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  <a:r>
              <a:rPr sz="1300">
                <a:solidFill>
                  <a:srgbClr val="112A3A"/>
                </a:solidFill>
                <a:latin typeface="Consolas"/>
              </a:rPr>
              <a:t>XSLT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&lt;/li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&lt;li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  <a:r>
              <a:rPr sz="1300">
                <a:solidFill>
                  <a:srgbClr val="112A3A"/>
                </a:solidFill>
                <a:latin typeface="Consolas"/>
              </a:rPr>
              <a:t>XPath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&lt;/li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&lt;/ul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7240" y="4343400"/>
            <a:ext cx="3749039" cy="1737360"/>
          </a:xfrm>
          <a:prstGeom prst="rect">
            <a:avLst/>
          </a:prstGeom>
          <a:solidFill>
            <a:srgbClr val="FFF5E8"/>
          </a:solidFill>
          <a:ln>
            <a:solidFill>
              <a:srgbClr val="E874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4400" y="4416552"/>
            <a:ext cx="3474719" cy="1591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1F2A37"/>
                </a:solidFill>
                <a:latin typeface="Calibri"/>
              </a:rPr>
              <a:t>One apply-templates loops the book nodes for you — no explicit for-each needed.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Built-in (default) templates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14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9436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Even with NO templates written, XSLT still processes the tree.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Element / document nodes → recurse into children.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Text and attribute nodes → copy their value to the result.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Comments and processing-instructions → discarded.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That's why an empty stylesheet dumps all text of the input.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0" y="1463040"/>
            <a:ext cx="502920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040880" y="1600200"/>
            <a:ext cx="475488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>
                <a:solidFill>
                  <a:srgbClr val="6B9A55"/>
                </a:solidFill>
                <a:latin typeface="Consolas"/>
              </a:rPr>
              <a:t>&lt;!-- The processor acts as if these existed: --&gt;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"* | /"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&lt;xsl:apply-templates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"text() | @*"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"."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Match by element vs by path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15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match="title" — every &lt;title&gt; anywhere in the tree.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match="book/title" — only &lt;title&gt; children of &lt;book&gt;.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match="chapter//title" — any &lt;title&gt; descendant of &lt;chapter&gt;.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match="section[@type='intro']" — predicate filters the match.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More specific patterns beat less specific ones (priority — next slide).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"title"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&lt;h3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"."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&lt;/h3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"book/title"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&lt;h2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"."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&lt;/h2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Modes — the same node, different renderings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16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Add mode="…" to a template AND to apply-templates.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Only templates with the same mode compete for the match.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Same input can be rendered several ways in one run.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Classic use: build a table of contents, then the body.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match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"/"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&lt;toc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&lt;xsl:apply-templates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select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"//chapter"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mode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"toc"</a:t>
            </a:r>
            <a:r>
              <a:rPr sz="12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&lt;/toc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&lt;body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&lt;xsl:apply-templates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select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"//chapter"</a:t>
            </a:r>
            <a:r>
              <a:rPr sz="12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&lt;/body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2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match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"chapter"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mode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"toc"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&lt;entry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select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"title"</a:t>
            </a:r>
            <a:r>
              <a:rPr sz="12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&lt;/entry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2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E87422"/>
                </a:solidFill>
                <a:latin typeface="Consolas"/>
              </a:rPr>
              <a:t>match</a:t>
            </a:r>
            <a:r>
              <a:rPr sz="1200">
                <a:solidFill>
                  <a:srgbClr val="6B7280"/>
                </a:solidFill>
                <a:latin typeface="Consolas"/>
              </a:rPr>
              <a:t>=</a:t>
            </a:r>
            <a:r>
              <a:rPr sz="1200">
                <a:solidFill>
                  <a:srgbClr val="B3351E"/>
                </a:solidFill>
                <a:latin typeface="Consolas"/>
              </a:rPr>
              <a:t>"chapter"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&lt;section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  <a:r>
              <a:rPr sz="1200">
                <a:solidFill>
                  <a:srgbClr val="6B7280"/>
                </a:solidFill>
                <a:latin typeface="Consolas"/>
              </a:rPr>
              <a:t>.</a:t>
            </a:r>
            <a:r>
              <a:rPr sz="1200">
                <a:solidFill>
                  <a:srgbClr val="6B7280"/>
                </a:solidFill>
                <a:latin typeface="Consolas"/>
              </a:rPr>
              <a:t>.</a:t>
            </a:r>
            <a:r>
              <a:rPr sz="1200">
                <a:solidFill>
                  <a:srgbClr val="6B7280"/>
                </a:solidFill>
                <a:latin typeface="Consolas"/>
              </a:rPr>
              <a:t>.</a:t>
            </a:r>
            <a:r>
              <a:rPr sz="1200">
                <a:solidFill>
                  <a:srgbClr val="112A3A"/>
                </a:solidFill>
                <a:latin typeface="Consolas"/>
              </a:rPr>
              <a:t>full</a:t>
            </a:r>
            <a:r>
              <a:rPr sz="1200">
                <a:solidFill>
                  <a:srgbClr val="6B7280"/>
                </a:solidFill>
                <a:latin typeface="Consolas"/>
              </a:rPr>
              <a:t> </a:t>
            </a:r>
            <a:r>
              <a:rPr sz="1200">
                <a:solidFill>
                  <a:srgbClr val="112A3A"/>
                </a:solidFill>
                <a:latin typeface="Consolas"/>
              </a:rPr>
              <a:t>text</a:t>
            </a:r>
            <a:r>
              <a:rPr sz="1200">
                <a:solidFill>
                  <a:srgbClr val="6B7280"/>
                </a:solidFill>
                <a:latin typeface="Consolas"/>
              </a:rPr>
              <a:t>.</a:t>
            </a:r>
            <a:r>
              <a:rPr sz="1200">
                <a:solidFill>
                  <a:srgbClr val="6B7280"/>
                </a:solidFill>
                <a:latin typeface="Consolas"/>
              </a:rPr>
              <a:t>.</a:t>
            </a:r>
            <a:r>
              <a:rPr sz="1200">
                <a:solidFill>
                  <a:srgbClr val="6B7280"/>
                </a:solidFill>
                <a:latin typeface="Consolas"/>
              </a:rPr>
              <a:t>.</a:t>
            </a:r>
            <a:r>
              <a:rPr sz="1200" b="1">
                <a:solidFill>
                  <a:srgbClr val="1F62C2"/>
                </a:solidFill>
                <a:latin typeface="Consolas"/>
              </a:rPr>
              <a:t>&lt;/section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2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2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When several templates match — priority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17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The processor uses default priority rules based on pattern specificity.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match="book"  — higher priority than match="*".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match="book[@lang='en']" — higher than plain match="book".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You can force it: priority="5" (any number).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Two templates with equal priority → ambiguity: enable errors early.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"book"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priority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"1"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i="1">
                <a:solidFill>
                  <a:srgbClr val="6B9A55"/>
                </a:solidFill>
                <a:latin typeface="Consolas"/>
              </a:rPr>
              <a:t>   &lt;!-- wins over the '*' template --&gt;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"*"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i="1">
                <a:solidFill>
                  <a:srgbClr val="6B9A55"/>
                </a:solidFill>
                <a:latin typeface="Consolas"/>
              </a:rPr>
              <a:t>   &lt;!-- fallback --&gt;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Named vs match — when to use which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18 / 20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1463040"/>
            <a:ext cx="5394960" cy="50292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517904"/>
            <a:ext cx="51206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Calibri"/>
              </a:rPr>
              <a:t>Use xsl:call-template when...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03120"/>
            <a:ext cx="530352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You want a REUSABLE helper (a subroutine).</a:t>
            </a:r>
          </a:p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You need to pass explicit arguments.</a:t>
            </a:r>
          </a:p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The right template does NOT depend on input node shape.</a:t>
            </a:r>
          </a:p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Example: a formatted header, a currency formatter.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0" y="1463040"/>
            <a:ext cx="5394960" cy="50292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37960" y="1517904"/>
            <a:ext cx="51206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Calibri"/>
              </a:rPr>
              <a:t>Use xsl:apply-templates when...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103120"/>
            <a:ext cx="530352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You are walking / transforming an XML tree.</a:t>
            </a:r>
          </a:p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You want the input shape to pick the rule.</a:t>
            </a:r>
          </a:p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You need recursion over children / descendants.</a:t>
            </a:r>
          </a:p>
          <a:p>
            <a:pPr algn="l">
              <a:spcAft>
                <a:spcPts val="600"/>
              </a:spcAft>
            </a:pPr>
            <a:r>
              <a:rPr sz="1500" b="1">
                <a:solidFill>
                  <a:srgbClr val="E87422"/>
                </a:solidFill>
                <a:latin typeface="Calibri"/>
              </a:rPr>
              <a:t>• </a:t>
            </a:r>
            <a:r>
              <a:rPr sz="1500">
                <a:solidFill>
                  <a:srgbClr val="1F2A37"/>
                </a:solidFill>
                <a:latin typeface="Calibri"/>
              </a:rPr>
              <a:t>Example: HTML rendering, XML-to-XML transforms.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Common beginner pitfalls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19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105156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xsl:param declared AFTER other children — it must come FIRST inside xsl:template.</a:t>
            </a:r>
          </a:p>
          <a:p>
            <a:pPr algn="l">
              <a:spcAft>
                <a:spcPts val="8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Forgetting to reference the parameter as $name (name= without $ won't work in XPath).</a:t>
            </a:r>
          </a:p>
          <a:p>
            <a:pPr algn="l">
              <a:spcAft>
                <a:spcPts val="8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Expecting call-template to change the context node — it does not; the context stays the same.</a:t>
            </a:r>
          </a:p>
          <a:p>
            <a:pPr algn="l">
              <a:spcAft>
                <a:spcPts val="8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Writing apply-templates without a select — you get children, not the nodes you meant.</a:t>
            </a:r>
          </a:p>
          <a:p>
            <a:pPr algn="l">
              <a:spcAft>
                <a:spcPts val="8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Two templates with identical priority — silent overriding or an ambiguity error.</a:t>
            </a:r>
          </a:p>
          <a:p>
            <a:pPr algn="l">
              <a:spcAft>
                <a:spcPts val="8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Assuming the built-in templates never fire — they do, and can pollute output with stray text.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What is an XSLT template?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2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6692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E87422"/>
                </a:solidFill>
                <a:latin typeface="Calibri"/>
              </a:rPr>
              <a:t>• </a:t>
            </a:r>
            <a:r>
              <a:rPr sz="1800">
                <a:solidFill>
                  <a:srgbClr val="1F2A37"/>
                </a:solidFill>
                <a:latin typeface="Calibri"/>
              </a:rPr>
              <a:t>A template is a rule that produces some output.</a:t>
            </a:r>
          </a:p>
          <a:p>
            <a:pPr algn="l">
              <a:spcAft>
                <a:spcPts val="600"/>
              </a:spcAft>
            </a:pPr>
            <a:r>
              <a:rPr sz="1800" b="1">
                <a:solidFill>
                  <a:srgbClr val="E87422"/>
                </a:solidFill>
                <a:latin typeface="Calibri"/>
              </a:rPr>
              <a:t>• </a:t>
            </a:r>
            <a:r>
              <a:rPr sz="1800">
                <a:solidFill>
                  <a:srgbClr val="1F2A37"/>
                </a:solidFill>
                <a:latin typeface="Calibri"/>
              </a:rPr>
              <a:t>An XSLT stylesheet is a collection of templates.</a:t>
            </a:r>
          </a:p>
          <a:p>
            <a:pPr algn="l">
              <a:spcAft>
                <a:spcPts val="600"/>
              </a:spcAft>
            </a:pPr>
            <a:r>
              <a:rPr sz="1800" b="1">
                <a:solidFill>
                  <a:srgbClr val="E87422"/>
                </a:solidFill>
                <a:latin typeface="Calibri"/>
              </a:rPr>
              <a:t>• </a:t>
            </a:r>
            <a:r>
              <a:rPr sz="1800">
                <a:solidFill>
                  <a:srgbClr val="1F2A37"/>
                </a:solidFill>
                <a:latin typeface="Calibri"/>
              </a:rPr>
              <a:t>The processor picks a template and runs it — you don't drive a loop.</a:t>
            </a:r>
          </a:p>
          <a:p>
            <a:pPr algn="l">
              <a:spcAft>
                <a:spcPts val="600"/>
              </a:spcAft>
            </a:pPr>
            <a:r>
              <a:rPr sz="1800" b="1">
                <a:solidFill>
                  <a:srgbClr val="E87422"/>
                </a:solidFill>
                <a:latin typeface="Calibri"/>
              </a:rPr>
              <a:t>• </a:t>
            </a:r>
            <a:r>
              <a:rPr sz="1800">
                <a:solidFill>
                  <a:srgbClr val="1F2A37"/>
                </a:solidFill>
                <a:latin typeface="Calibri"/>
              </a:rPr>
              <a:t>Two ways to trigger a template:</a:t>
            </a:r>
          </a:p>
          <a:p>
            <a:pPr algn="l">
              <a:spcAft>
                <a:spcPts val="600"/>
              </a:spcAft>
            </a:pPr>
            <a:r>
              <a:rPr sz="1800" b="1">
                <a:solidFill>
                  <a:srgbClr val="E87422"/>
                </a:solidFill>
                <a:latin typeface="Calibri"/>
              </a:rPr>
              <a:t>• </a:t>
            </a:r>
            <a:r>
              <a:rPr sz="1800">
                <a:solidFill>
                  <a:srgbClr val="1F2A37"/>
                </a:solidFill>
                <a:latin typeface="Calibri"/>
              </a:rPr>
              <a:t>    • by NAME  →  xsl:call-template</a:t>
            </a:r>
          </a:p>
          <a:p>
            <a:pPr algn="l">
              <a:spcAft>
                <a:spcPts val="600"/>
              </a:spcAft>
            </a:pPr>
            <a:r>
              <a:rPr sz="1800" b="1">
                <a:solidFill>
                  <a:srgbClr val="E87422"/>
                </a:solidFill>
                <a:latin typeface="Calibri"/>
              </a:rPr>
              <a:t>• </a:t>
            </a:r>
            <a:r>
              <a:rPr sz="1800">
                <a:solidFill>
                  <a:srgbClr val="1F2A37"/>
                </a:solidFill>
                <a:latin typeface="Calibri"/>
              </a:rPr>
              <a:t>    • by PATTERN  →  xsl:apply-templates (matches nodes by XPath)</a:t>
            </a:r>
          </a:p>
        </p:txBody>
      </p:sp>
      <p:sp>
        <p:nvSpPr>
          <p:cNvPr id="9" name="Rectangle 8"/>
          <p:cNvSpPr/>
          <p:nvPr/>
        </p:nvSpPr>
        <p:spPr>
          <a:xfrm>
            <a:off x="6675120" y="1463040"/>
            <a:ext cx="521208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6751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0" y="1600200"/>
            <a:ext cx="493776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"hello"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>
                <a:solidFill>
                  <a:srgbClr val="112A3A"/>
                </a:solidFill>
                <a:latin typeface="Consolas"/>
              </a:rPr>
              <a:t>Hello</a:t>
            </a:r>
            <a:r>
              <a:rPr sz="1500">
                <a:solidFill>
                  <a:srgbClr val="6B7280"/>
                </a:solidFill>
                <a:latin typeface="Consolas"/>
              </a:rPr>
              <a:t>,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world</a:t>
            </a:r>
            <a:r>
              <a:rPr sz="1500">
                <a:solidFill>
                  <a:srgbClr val="6B7280"/>
                </a:solidFill>
                <a:latin typeface="Consolas"/>
              </a:rPr>
              <a:t>.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"book"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&lt;li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select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"title"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&lt;/li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Summary and next steps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20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105156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Two ways to invoke: BY NAME (call-template) or BY PATTERN (apply-templates).</a:t>
            </a:r>
          </a:p>
          <a:p>
            <a:pPr algn="l">
              <a:spcAft>
                <a:spcPts val="8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Named templates are functions; pass values with xsl:with-param.</a:t>
            </a:r>
          </a:p>
          <a:p>
            <a:pPr algn="l">
              <a:spcAft>
                <a:spcPts val="8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Match templates are rules; the input tree picks them.</a:t>
            </a:r>
          </a:p>
          <a:p>
            <a:pPr algn="l">
              <a:spcAft>
                <a:spcPts val="8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Combine both — most real stylesheets do.</a:t>
            </a:r>
          </a:p>
          <a:p>
            <a:pPr algn="l">
              <a:spcAft>
                <a:spcPts val="8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Explore Modes, Priority, and Built-in templates as you grow.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5029200"/>
            <a:ext cx="10607040" cy="118872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77240" y="5029200"/>
            <a:ext cx="91440" cy="118872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5120640"/>
            <a:ext cx="10241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B2A4A"/>
                </a:solidFill>
                <a:latin typeface="Calibri"/>
              </a:rPr>
              <a:t>Next in the course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5440680"/>
            <a:ext cx="1024128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F2A37"/>
                </a:solidFill>
                <a:latin typeface="Calibri"/>
              </a:rPr>
              <a:t>  •  Variables &amp; keys      •  Sorting &amp; grouping      •  Functions (xsl:function)      •  Result documents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Two flavours of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91440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6B7280"/>
                </a:solidFill>
                <a:latin typeface="Calibri"/>
              </a:rPr>
              <a:t>By name, or by pattern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3 / 20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1463040"/>
            <a:ext cx="5394960" cy="4572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50876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Named template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05740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Declared with name="…"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Invoked with xsl:call-template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Like calling a subroutine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Accepts parameters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4023360"/>
            <a:ext cx="5394960" cy="219456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7240" y="4023360"/>
            <a:ext cx="73152" cy="219456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160520"/>
            <a:ext cx="5120640" cy="20116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name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"greet"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&lt;p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  <a:r>
              <a:rPr sz="1400">
                <a:solidFill>
                  <a:srgbClr val="112A3A"/>
                </a:solidFill>
                <a:latin typeface="Consolas"/>
              </a:rPr>
              <a:t>Hello</a:t>
            </a:r>
            <a:r>
              <a:rPr sz="1400">
                <a:solidFill>
                  <a:srgbClr val="6B7280"/>
                </a:solidFill>
                <a:latin typeface="Consolas"/>
              </a:rPr>
              <a:t>!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&lt;/p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&lt;xsl:call-template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name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"greet"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0" y="1463040"/>
            <a:ext cx="5394960" cy="4572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37960" y="150876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Match template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05740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Declared with match="XPath"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Invoked with xsl:apply-templates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The processor picks it for you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E87422"/>
                </a:solidFill>
                <a:latin typeface="Calibri"/>
              </a:rPr>
              <a:t>• </a:t>
            </a:r>
            <a:r>
              <a:rPr sz="1600">
                <a:solidFill>
                  <a:srgbClr val="1F2A37"/>
                </a:solidFill>
                <a:latin typeface="Calibri"/>
              </a:rPr>
              <a:t>Drives recursive transformation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4023360"/>
            <a:ext cx="5394960" cy="219456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0" y="4023360"/>
            <a:ext cx="73152" cy="219456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0" y="4160520"/>
            <a:ext cx="5120640" cy="20116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match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"book"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&lt;li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"title"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&lt;/li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&lt;xsl:apply-templates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select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"//book"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Named template — syntax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4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Add the attribute name="…".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Inside the template, produce your output (elements, text, calls, …).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The name lives in the stylesheet's own namespace — think function.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A template CAN have both name and match; typically it has one or the other.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"page-header"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&lt;header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&lt;h1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>
                <a:solidFill>
                  <a:srgbClr val="112A3A"/>
                </a:solidFill>
                <a:latin typeface="Consolas"/>
              </a:rPr>
              <a:t>Company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Report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&lt;/h1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>
                <a:solidFill>
                  <a:srgbClr val="112A3A"/>
                </a:solidFill>
                <a:latin typeface="Consolas"/>
              </a:rPr>
              <a:t>Generated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by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XSLT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&lt;/header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xsl:call-template — invoke by name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5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Pass the template's name in the name="…" attribute.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Runs the named template in the CURRENT context (same context node).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No pattern matching — you decide exactly which template runs.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Use it for reusable helpers: headers, footers, formatting routines.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match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"/"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&lt;html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&lt;body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&lt;xsl:call-template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"page-header"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>
                <a:solidFill>
                  <a:srgbClr val="112A3A"/>
                </a:solidFill>
                <a:latin typeface="Consolas"/>
              </a:rPr>
              <a:t>Report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body</a:t>
            </a:r>
            <a:r>
              <a:rPr sz="1500">
                <a:solidFill>
                  <a:srgbClr val="6B7280"/>
                </a:solidFill>
                <a:latin typeface="Consolas"/>
              </a:rPr>
              <a:t>.</a:t>
            </a:r>
            <a:r>
              <a:rPr sz="1500">
                <a:solidFill>
                  <a:srgbClr val="6B7280"/>
                </a:solidFill>
                <a:latin typeface="Consolas"/>
              </a:rPr>
              <a:t>.</a:t>
            </a:r>
            <a:r>
              <a:rPr sz="1500">
                <a:solidFill>
                  <a:srgbClr val="6B7280"/>
                </a:solidFill>
                <a:latin typeface="Consolas"/>
              </a:rPr>
              <a:t>.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&lt;/body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&lt;/html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Complete example — named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91440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6B7280"/>
                </a:solidFill>
                <a:latin typeface="Calibri"/>
              </a:rPr>
              <a:t>Stylesheet + input + output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6 / 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14630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Stylesheet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1783080"/>
            <a:ext cx="548640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77240" y="178308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120" y="1920240"/>
            <a:ext cx="521208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&lt;xsl:stylesheet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version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"2.0"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xmlns:xsl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"http://www.w3.org/1999/XSL/Transform"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match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"/"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&lt;report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&lt;xsl:call-template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"banner"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&lt;/report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"banner"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&lt;banner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  <a:r>
              <a:rPr sz="1300">
                <a:solidFill>
                  <a:srgbClr val="112A3A"/>
                </a:solidFill>
                <a:latin typeface="Consolas"/>
              </a:rPr>
              <a:t>Quarterly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112A3A"/>
                </a:solidFill>
                <a:latin typeface="Consolas"/>
              </a:rPr>
              <a:t>Sales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&lt;/banner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&lt;/xsl:stylesheet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14630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Output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46520" y="1783080"/>
            <a:ext cx="5394960" cy="1828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46520" y="1783080"/>
            <a:ext cx="73152" cy="1828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29400" y="1920240"/>
            <a:ext cx="5120640" cy="1645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&lt;report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&lt;banner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>
                <a:solidFill>
                  <a:srgbClr val="112A3A"/>
                </a:solidFill>
                <a:latin typeface="Consolas"/>
              </a:rPr>
              <a:t>Quarterly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112A3A"/>
                </a:solidFill>
                <a:latin typeface="Consolas"/>
              </a:rPr>
              <a:t>Sales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&lt;/banner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&lt;/report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46520" y="3840480"/>
            <a:ext cx="5394960" cy="1463040"/>
          </a:xfrm>
          <a:prstGeom prst="rect">
            <a:avLst/>
          </a:prstGeom>
          <a:solidFill>
            <a:srgbClr val="FFF5E8"/>
          </a:solidFill>
          <a:ln>
            <a:solidFill>
              <a:srgbClr val="E874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0" y="3913632"/>
            <a:ext cx="5120640" cy="13167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1F2A37"/>
                </a:solidFill>
                <a:latin typeface="Calibri"/>
              </a:rPr>
              <a:t>The template named 'banner' is not chosen by the input — the call-template in the root template picks it explicitly.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Template parameters — xsl:param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7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A template can declare parameters just like a function.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Declared as the FIRST children of xsl:template.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Each xsl:param has a name and (optionally) a default value.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Read the parameter inside the template with $name.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"greet"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&lt;xsl:param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"who"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&lt;xsl:param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"lang"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select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"'en'"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  <a:r>
              <a:rPr sz="1500">
                <a:solidFill>
                  <a:srgbClr val="112A3A"/>
                </a:solidFill>
                <a:latin typeface="Consolas"/>
              </a:rPr>
              <a:t>Hello</a:t>
            </a:r>
            <a:r>
              <a:rPr sz="1500">
                <a:solidFill>
                  <a:srgbClr val="6B7280"/>
                </a:solidFill>
                <a:latin typeface="Consolas"/>
              </a:rPr>
              <a:t>,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&lt;xsl:value-of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select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"$who"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  <a:r>
              <a:rPr sz="1500">
                <a:solidFill>
                  <a:srgbClr val="6B7280"/>
                </a:solidFill>
                <a:latin typeface="Consolas"/>
              </a:rPr>
              <a:t>!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&lt;/p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Passing parameters — xsl:with-param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8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6304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xsl:with-param goes inside xsl:call-template (or xsl:apply-templates).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The name= must match a parameter declared in the target template.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select= computes the value (any XPath expression, not just a literal).</a:t>
            </a:r>
          </a:p>
          <a:p>
            <a:pPr algn="l">
              <a:spcAft>
                <a:spcPts val="600"/>
              </a:spcAft>
            </a:pPr>
            <a:r>
              <a:rPr sz="1700" b="1">
                <a:solidFill>
                  <a:srgbClr val="E87422"/>
                </a:solidFill>
                <a:latin typeface="Calibri"/>
              </a:rPr>
              <a:t>• </a:t>
            </a:r>
            <a:r>
              <a:rPr sz="1700">
                <a:solidFill>
                  <a:srgbClr val="1F2A37"/>
                </a:solidFill>
                <a:latin typeface="Calibri"/>
              </a:rPr>
              <a:t>Missing arguments fall back to the parameter's default.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6520" y="1463040"/>
            <a:ext cx="5394960" cy="41148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46520" y="1463040"/>
            <a:ext cx="73152" cy="41148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5120640" cy="393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&lt;xsl:call-template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"greet"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&lt;xsl:with-param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"who"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select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"'Ada'"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 b="1">
                <a:solidFill>
                  <a:srgbClr val="1F62C2"/>
                </a:solidFill>
                <a:latin typeface="Consolas"/>
              </a:rPr>
              <a:t>&lt;xsl:with-param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name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"lang"</a:t>
            </a:r>
            <a:r>
              <a:rPr sz="1500">
                <a:solidFill>
                  <a:srgbClr val="6B7280"/>
                </a:solidFill>
                <a:latin typeface="Consolas"/>
              </a:rPr>
              <a:t> </a:t>
            </a:r>
            <a:r>
              <a:rPr sz="1500">
                <a:solidFill>
                  <a:srgbClr val="E87422"/>
                </a:solidFill>
                <a:latin typeface="Consolas"/>
              </a:rPr>
              <a:t>select</a:t>
            </a:r>
            <a:r>
              <a:rPr sz="1500">
                <a:solidFill>
                  <a:srgbClr val="6B7280"/>
                </a:solidFill>
                <a:latin typeface="Consolas"/>
              </a:rPr>
              <a:t>=</a:t>
            </a:r>
            <a:r>
              <a:rPr sz="1500">
                <a:solidFill>
                  <a:srgbClr val="B3351E"/>
                </a:solidFill>
                <a:latin typeface="Consolas"/>
              </a:rPr>
              <a:t>"'it'"</a:t>
            </a:r>
            <a:r>
              <a:rPr sz="15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500" b="1">
                <a:solidFill>
                  <a:srgbClr val="1F62C2"/>
                </a:solidFill>
                <a:latin typeface="Consolas"/>
              </a:rPr>
              <a:t>&lt;/xsl:call-template</a:t>
            </a:r>
            <a:r>
              <a:rPr sz="15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502920"/>
            <a:ext cx="320040" cy="32004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11480"/>
            <a:ext cx="105156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B2A4A"/>
                </a:solidFill>
                <a:latin typeface="Calibri"/>
              </a:rPr>
              <a:t>Complete example — named template with parameters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92240"/>
            <a:ext cx="11612880" cy="18288"/>
          </a:xfrm>
          <a:prstGeom prst="rect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6B7280"/>
                </a:solidFill>
                <a:latin typeface="Calibri"/>
              </a:rPr>
              <a:t>Stylus Studio – XSLT Templates for Beginners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0" y="65379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6B7280"/>
                </a:solidFill>
                <a:latin typeface="Calibri"/>
              </a:rPr>
              <a:t>9 / 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417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Stylesheet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1737360"/>
            <a:ext cx="6035040" cy="448056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77240" y="1737360"/>
            <a:ext cx="73152" cy="448056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1874520"/>
            <a:ext cx="5760720" cy="42976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match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"/"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&lt;invoices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&lt;xsl:call-template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"row"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&lt;xsl:with-param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"id"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select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"'A-100'"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&lt;xsl:with-param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"amount"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select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"42.50"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&lt;/xsl:call-template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&lt;/invoices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112A3A"/>
                </a:solidFill>
                <a:latin typeface="Consolas"/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&lt;xsl:template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"row"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&lt;xsl:param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"id"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&lt;xsl:param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name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"amount"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select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"0"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 b="1">
                <a:solidFill>
                  <a:srgbClr val="1F62C2"/>
                </a:solidFill>
                <a:latin typeface="Consolas"/>
              </a:rPr>
              <a:t>&lt;invoice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id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"{$id}"</a:t>
            </a:r>
            <a:r>
              <a:rPr sz="1300">
                <a:solidFill>
                  <a:srgbClr val="6B7280"/>
                </a:solidFill>
                <a:latin typeface="Consolas"/>
              </a:rPr>
              <a:t> </a:t>
            </a:r>
            <a:r>
              <a:rPr sz="1300">
                <a:solidFill>
                  <a:srgbClr val="E87422"/>
                </a:solidFill>
                <a:latin typeface="Consolas"/>
              </a:rPr>
              <a:t>total</a:t>
            </a:r>
            <a:r>
              <a:rPr sz="1300">
                <a:solidFill>
                  <a:srgbClr val="6B7280"/>
                </a:solidFill>
                <a:latin typeface="Consolas"/>
              </a:rPr>
              <a:t>=</a:t>
            </a:r>
            <a:r>
              <a:rPr sz="1300">
                <a:solidFill>
                  <a:srgbClr val="B3351E"/>
                </a:solidFill>
                <a:latin typeface="Consolas"/>
              </a:rPr>
              <a:t>"{$amount}"</a:t>
            </a:r>
            <a:r>
              <a:rPr sz="13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300" b="1">
                <a:solidFill>
                  <a:srgbClr val="1F62C2"/>
                </a:solidFill>
                <a:latin typeface="Consolas"/>
              </a:rPr>
              <a:t>&lt;/xsl:template</a:t>
            </a:r>
            <a:r>
              <a:rPr sz="13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95160" y="1417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Input XML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95160" y="1737360"/>
            <a:ext cx="4846320" cy="105156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995160" y="1737360"/>
            <a:ext cx="73152" cy="105156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78040" y="1874520"/>
            <a:ext cx="4572000" cy="8686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&lt;data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95160" y="288036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B2A4A"/>
                </a:solidFill>
                <a:latin typeface="Calibri"/>
              </a:rPr>
              <a:t>Output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95160" y="3200400"/>
            <a:ext cx="4846320" cy="1600200"/>
          </a:xfrm>
          <a:prstGeom prst="rect">
            <a:avLst/>
          </a:prstGeom>
          <a:solidFill>
            <a:srgbClr val="F3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995160" y="3200400"/>
            <a:ext cx="73152" cy="1600200"/>
          </a:xfrm>
          <a:prstGeom prst="rect">
            <a:avLst/>
          </a:prstGeom>
          <a:solidFill>
            <a:srgbClr val="E87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78040" y="3337560"/>
            <a:ext cx="4572000" cy="1417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&lt;invoices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 b="1">
                <a:solidFill>
                  <a:srgbClr val="1F62C2"/>
                </a:solidFill>
                <a:latin typeface="Consolas"/>
              </a:rPr>
              <a:t>&lt;invoice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id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"A-100"</a:t>
            </a:r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6B7280"/>
                </a:solidFill>
                <a:latin typeface="Consolas"/>
              </a:rPr>
              <a:t> </a:t>
            </a:r>
            <a:r>
              <a:rPr sz="1400">
                <a:solidFill>
                  <a:srgbClr val="E87422"/>
                </a:solidFill>
                <a:latin typeface="Consolas"/>
              </a:rPr>
              <a:t>total</a:t>
            </a:r>
            <a:r>
              <a:rPr sz="1400">
                <a:solidFill>
                  <a:srgbClr val="6B7280"/>
                </a:solidFill>
                <a:latin typeface="Consolas"/>
              </a:rPr>
              <a:t>=</a:t>
            </a:r>
            <a:r>
              <a:rPr sz="1400">
                <a:solidFill>
                  <a:srgbClr val="B3351E"/>
                </a:solidFill>
                <a:latin typeface="Consolas"/>
              </a:rPr>
              <a:t>"42.5"</a:t>
            </a:r>
            <a:r>
              <a:rPr sz="1400" b="1">
                <a:solidFill>
                  <a:srgbClr val="1F62C2"/>
                </a:solidFill>
                <a:latin typeface="Consolas"/>
              </a:rPr>
              <a:t>/&gt;</a:t>
            </a:r>
          </a:p>
          <a:p>
            <a:pPr algn="l">
              <a:spcAft>
                <a:spcPts val="0"/>
              </a:spcAft>
            </a:pPr>
            <a:r>
              <a:rPr sz="1400" b="1">
                <a:solidFill>
                  <a:srgbClr val="1F62C2"/>
                </a:solidFill>
                <a:latin typeface="Consolas"/>
              </a:rPr>
              <a:t>&lt;/invoices</a:t>
            </a:r>
            <a:r>
              <a:rPr sz="1400" b="1">
                <a:solidFill>
                  <a:srgbClr val="1F62C2"/>
                </a:solidFill>
                <a:latin typeface="Consolas"/>
              </a:rPr>
              <a:t>&gt;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95160" y="4937760"/>
            <a:ext cx="4846320" cy="1325880"/>
          </a:xfrm>
          <a:prstGeom prst="rect">
            <a:avLst/>
          </a:prstGeom>
          <a:solidFill>
            <a:srgbClr val="FFF5E8"/>
          </a:solidFill>
          <a:ln>
            <a:solidFill>
              <a:srgbClr val="E874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32320" y="5010912"/>
            <a:ext cx="4572000" cy="117957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A37"/>
                </a:solidFill>
                <a:latin typeface="Calibri"/>
              </a:rPr>
              <a:t>Input is ignored here — the parameters are literals passed by the caller. The {…} attribute value templates evaluate any XPath.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